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8E1204-9DC6-48A9-80A5-4A4BC9E5579D}" type="datetimeFigureOut">
              <a:rPr lang="hr-HR" smtClean="0"/>
              <a:t>28.1.2013.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31E8B4E-092C-495E-8E0B-5C391248347F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Bolesti žlijezda slinovnica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Fani Maretić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77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Radijacijski sijaloadenitis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visokodiferenciranim seroznim stanicama parenhima</a:t>
            </a:r>
          </a:p>
          <a:p>
            <a:r>
              <a:rPr lang="hr-HR" dirty="0" smtClean="0"/>
              <a:t>odvodni kanali- najotporniji, ali promijenjene strukture i bez funkcije</a:t>
            </a:r>
          </a:p>
          <a:p>
            <a:r>
              <a:rPr lang="hr-HR" dirty="0" smtClean="0"/>
              <a:t>hiposalivacija/ asalivacija, kserostomija</a:t>
            </a:r>
          </a:p>
        </p:txBody>
      </p:sp>
    </p:spTree>
    <p:extLst>
      <p:ext uri="{BB962C8B-B14F-4D97-AF65-F5344CB8AC3E}">
        <p14:creationId xmlns:p14="http://schemas.microsoft.com/office/powerpoint/2010/main" val="18540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Elektrolitski sijaloadenitis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kamenci različitog org./anorg. podrijetla</a:t>
            </a:r>
            <a:endParaRPr lang="hr-HR" dirty="0"/>
          </a:p>
          <a:p>
            <a:r>
              <a:rPr lang="hr-HR" dirty="0" smtClean="0"/>
              <a:t>uzroci :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neurohormonalni uvjeti (zastoj u slinjenju)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postojanje jezgre (strano tijelo)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metabolički mehanizam (precipitacija sline u matriksu)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7674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3960440" cy="583264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veća osjetljivost submandibularne žl. (fiziološki i anatomski)</a:t>
            </a:r>
          </a:p>
          <a:p>
            <a:r>
              <a:rPr lang="hr-HR" dirty="0" smtClean="0"/>
              <a:t>slina više </a:t>
            </a:r>
            <a:r>
              <a:rPr lang="hr-HR" b="1" dirty="0" smtClean="0"/>
              <a:t>alkalična</a:t>
            </a:r>
            <a:r>
              <a:rPr lang="hr-HR" dirty="0" smtClean="0"/>
              <a:t> (više Ca i PO4 soli)</a:t>
            </a:r>
          </a:p>
          <a:p>
            <a:r>
              <a:rPr lang="hr-HR" dirty="0" smtClean="0"/>
              <a:t>mukozni sadržaj viskozniji</a:t>
            </a:r>
          </a:p>
          <a:p>
            <a:r>
              <a:rPr lang="hr-HR" dirty="0" smtClean="0"/>
              <a:t>izvodni kanal dulji i niže postavljen (suprotno sili teži)</a:t>
            </a:r>
          </a:p>
          <a:p>
            <a:r>
              <a:rPr lang="hr-HR" dirty="0" smtClean="0"/>
              <a:t>gl.anorganski sastojci kamenca: Ca-fosfat i karbonati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19" y="548680"/>
            <a:ext cx="4740421" cy="3312368"/>
          </a:xfrm>
        </p:spPr>
      </p:pic>
    </p:spTree>
    <p:extLst>
      <p:ext uri="{BB962C8B-B14F-4D97-AF65-F5344CB8AC3E}">
        <p14:creationId xmlns:p14="http://schemas.microsoft.com/office/powerpoint/2010/main" val="3231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/>
          <a:lstStyle/>
          <a:p>
            <a:r>
              <a:rPr lang="hr-HR" dirty="0" smtClean="0"/>
              <a:t>Simptomi sijalolitijaze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ovisno o položaju kamenca u duktusu</a:t>
            </a:r>
          </a:p>
          <a:p>
            <a:r>
              <a:rPr lang="hr-HR" dirty="0" smtClean="0"/>
              <a:t>ekstraglandularni- blaži simptomi od intraglandularnih</a:t>
            </a:r>
          </a:p>
          <a:p>
            <a:r>
              <a:rPr lang="hr-HR" dirty="0" smtClean="0"/>
              <a:t>za vrijeme jela bolan otok</a:t>
            </a:r>
          </a:p>
          <a:p>
            <a:r>
              <a:rPr lang="hr-HR" dirty="0" smtClean="0"/>
              <a:t>djelomična opstrukcija- povremeni bolovi</a:t>
            </a:r>
          </a:p>
          <a:p>
            <a:r>
              <a:rPr lang="hr-HR" dirty="0" smtClean="0"/>
              <a:t>potpuna opstrukcija- nema otjecanja sline, bolni otok, retrogradna infekcija, supurativna upala, leukocitoza, povišena t°</a:t>
            </a:r>
          </a:p>
          <a:p>
            <a:r>
              <a:rPr lang="hr-HR" dirty="0" smtClean="0"/>
              <a:t>bimanualna palpacija, radiološka dg.</a:t>
            </a:r>
          </a:p>
          <a:p>
            <a:r>
              <a:rPr lang="hr-HR" dirty="0" smtClean="0"/>
              <a:t>kirurško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14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TUMORI ŽLIJEZDA SLINOVNICA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Dobroćudni i zloćudni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41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Dobroćudni tumori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Tumor mixtus ( adenoma pleomorphe)</a:t>
            </a:r>
          </a:p>
          <a:p>
            <a:r>
              <a:rPr lang="hr-HR" dirty="0" smtClean="0"/>
              <a:t>najčešći; u parotidi, moguć i u ostalim žl.slinovnicama</a:t>
            </a:r>
          </a:p>
          <a:p>
            <a:r>
              <a:rPr lang="hr-HR" dirty="0" smtClean="0"/>
              <a:t>kod Ž. srednje dobi, obično jednostran</a:t>
            </a:r>
          </a:p>
          <a:p>
            <a:r>
              <a:rPr lang="hr-HR" dirty="0" smtClean="0"/>
              <a:t>raste polagano s bržim periodima (10-20 g.)</a:t>
            </a:r>
          </a:p>
          <a:p>
            <a:r>
              <a:rPr lang="hr-HR" dirty="0" smtClean="0"/>
              <a:t>uglavnom bez simptoma, reakcija bolesnika na oteklinu, lični živac nikad nije paraliziran</a:t>
            </a:r>
          </a:p>
        </p:txBody>
      </p:sp>
    </p:spTree>
    <p:extLst>
      <p:ext uri="{BB962C8B-B14F-4D97-AF65-F5344CB8AC3E}">
        <p14:creationId xmlns:p14="http://schemas.microsoft.com/office/powerpoint/2010/main" val="22611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038600" cy="299739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977010" cy="3977010"/>
          </a:xfrm>
        </p:spPr>
      </p:pic>
    </p:spTree>
    <p:extLst>
      <p:ext uri="{BB962C8B-B14F-4D97-AF65-F5344CB8AC3E}">
        <p14:creationId xmlns:p14="http://schemas.microsoft.com/office/powerpoint/2010/main" val="34338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6632"/>
            <a:ext cx="8813576" cy="30689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Cystadenoma lymphomatosum papillare (Wartinov tumor)</a:t>
            </a:r>
          </a:p>
          <a:p>
            <a:r>
              <a:rPr lang="hr-HR" dirty="0" smtClean="0"/>
              <a:t>jedino u parotidnoj žl., u srednjim dijelovima</a:t>
            </a:r>
          </a:p>
          <a:p>
            <a:r>
              <a:rPr lang="hr-HR" dirty="0" smtClean="0"/>
              <a:t>češći u M., srednjih godina</a:t>
            </a:r>
          </a:p>
          <a:p>
            <a:r>
              <a:rPr lang="hr-HR" dirty="0" smtClean="0"/>
              <a:t>sporo raste, bez zloćudnih karakteristika</a:t>
            </a:r>
          </a:p>
          <a:p>
            <a:r>
              <a:rPr lang="hr-HR" dirty="0" smtClean="0"/>
              <a:t>solidan(limfoidno tkivo), mekan, stiješnjen, cističan sa smećkastom tekućinom</a:t>
            </a:r>
          </a:p>
          <a:p>
            <a:r>
              <a:rPr lang="hr-HR" dirty="0" smtClean="0"/>
              <a:t>nastaje iz prijelaznih kanala žlijezde</a:t>
            </a:r>
          </a:p>
          <a:p>
            <a:r>
              <a:rPr lang="hr-HR" dirty="0" smtClean="0"/>
              <a:t>razlikovanje od branhiogene ciste, zloćudnog limfoma, običnog limfadenitisa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40" y="3112338"/>
            <a:ext cx="5939185" cy="3745662"/>
          </a:xfrm>
        </p:spPr>
      </p:pic>
    </p:spTree>
    <p:extLst>
      <p:ext uri="{BB962C8B-B14F-4D97-AF65-F5344CB8AC3E}">
        <p14:creationId xmlns:p14="http://schemas.microsoft.com/office/powerpoint/2010/main" val="2231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r>
              <a:rPr lang="hr-HR" dirty="0" smtClean="0"/>
              <a:t>5-12% slučajeva- obostrano</a:t>
            </a:r>
          </a:p>
          <a:p>
            <a:r>
              <a:rPr lang="hr-HR" dirty="0" smtClean="0"/>
              <a:t>multilokularan</a:t>
            </a:r>
          </a:p>
          <a:p>
            <a:r>
              <a:rPr lang="hr-HR" dirty="0" smtClean="0"/>
              <a:t>odstranjuje se enukleacijom (mogući recidivi)</a:t>
            </a:r>
          </a:p>
          <a:p>
            <a:r>
              <a:rPr lang="hr-HR" dirty="0" smtClean="0"/>
              <a:t>površinska lobektomija</a:t>
            </a:r>
          </a:p>
          <a:p>
            <a:r>
              <a:rPr lang="hr-HR" dirty="0" smtClean="0"/>
              <a:t>sklonost nakupljanju radioaktivnog izotopa tehnecija</a:t>
            </a:r>
          </a:p>
          <a:p>
            <a:r>
              <a:rPr lang="hr-HR" dirty="0" smtClean="0"/>
              <a:t>na scintigrafiji- hiperaktivna zona ili ˝topli čvor˝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362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Zloćudni tumori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900" dirty="0" smtClean="0">
                <a:solidFill>
                  <a:srgbClr val="00B0F0"/>
                </a:solidFill>
              </a:rPr>
              <a:t>Zloćudni tumor mixtus (karcinom u pleomorfnom adenomu)</a:t>
            </a:r>
          </a:p>
          <a:p>
            <a:r>
              <a:rPr lang="hr-HR" dirty="0" smtClean="0"/>
              <a:t>zloćudne promjene dobroćudnog t.mixtusa (neuspjele operacije)</a:t>
            </a:r>
          </a:p>
          <a:p>
            <a:r>
              <a:rPr lang="hr-HR" dirty="0" smtClean="0"/>
              <a:t>češće kod Ž.</a:t>
            </a:r>
          </a:p>
          <a:p>
            <a:r>
              <a:rPr lang="hr-HR" dirty="0" smtClean="0"/>
              <a:t>bol, naglo ubrzanje rasta ranije dobroćudnog tumora, palpabilni limfni čvorovi, zahvaćenost kože i podloge, lezija ličnog ž.</a:t>
            </a:r>
          </a:p>
          <a:p>
            <a:r>
              <a:rPr lang="hr-HR" dirty="0" smtClean="0"/>
              <a:t>često asimptomatska masa u žlijezdi</a:t>
            </a:r>
          </a:p>
          <a:p>
            <a:r>
              <a:rPr lang="hr-HR" dirty="0" smtClean="0"/>
              <a:t>kirurško liječenje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43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UPALE SLINOVNICA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osljedica bakterijskih i virusnih infekcija</a:t>
            </a:r>
          </a:p>
          <a:p>
            <a:r>
              <a:rPr lang="hr-HR" dirty="0" smtClean="0"/>
              <a:t>bolni otok, promjena izljeva i kvalitete sline</a:t>
            </a:r>
          </a:p>
          <a:p>
            <a:r>
              <a:rPr lang="hr-HR" dirty="0"/>
              <a:t>s</a:t>
            </a:r>
            <a:r>
              <a:rPr lang="hr-HR" dirty="0" smtClean="0"/>
              <a:t>manjeno lučenje sline- gusta i mutna</a:t>
            </a:r>
          </a:p>
          <a:p>
            <a:r>
              <a:rPr lang="hr-HR" dirty="0" smtClean="0"/>
              <a:t>IMUNOSIJALOADENITISI= sijaloze, sijaloadenoze, autoimune b., Sjogrenov sindrom</a:t>
            </a:r>
          </a:p>
          <a:p>
            <a:r>
              <a:rPr lang="hr-HR" dirty="0" smtClean="0"/>
              <a:t>posljedice ZRAČENJA= atrofija/hipotrofija žl., hipo/asalivacija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95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836713"/>
            <a:ext cx="4107408" cy="54597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Adenokarcinom</a:t>
            </a:r>
          </a:p>
          <a:p>
            <a:r>
              <a:rPr lang="hr-HR" dirty="0" smtClean="0"/>
              <a:t>češći u malim slinovnicama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/>
              <a:t>Adenoidcistični karcinom</a:t>
            </a:r>
          </a:p>
          <a:p>
            <a:r>
              <a:rPr lang="hr-HR" dirty="0" smtClean="0"/>
              <a:t>kl.nalik mikstusu; tvrd, cističan s pseudohrskavicama</a:t>
            </a:r>
          </a:p>
          <a:p>
            <a:r>
              <a:rPr lang="hr-HR" dirty="0" smtClean="0"/>
              <a:t>jaki bolovi, pareza facijalisa</a:t>
            </a:r>
          </a:p>
          <a:p>
            <a:r>
              <a:rPr lang="hr-HR" dirty="0" smtClean="0"/>
              <a:t>podjednako oba spola, 50 g., spori rast tumora</a:t>
            </a:r>
          </a:p>
          <a:p>
            <a:r>
              <a:rPr lang="hr-HR" dirty="0" smtClean="0"/>
              <a:t>recidivi, metastaze u pluća, rast prema endokraniju</a:t>
            </a:r>
          </a:p>
          <a:p>
            <a:r>
              <a:rPr lang="hr-HR" dirty="0" smtClean="0"/>
              <a:t>cilindrom</a:t>
            </a:r>
          </a:p>
          <a:p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4514396" cy="3059757"/>
          </a:xfrm>
        </p:spPr>
      </p:pic>
    </p:spTree>
    <p:extLst>
      <p:ext uri="{BB962C8B-B14F-4D97-AF65-F5344CB8AC3E}">
        <p14:creationId xmlns:p14="http://schemas.microsoft.com/office/powerpoint/2010/main" val="27656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5937523"/>
          </a:xfrm>
        </p:spPr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hr-HR" dirty="0" smtClean="0"/>
              <a:t>Acinus cell adenokarcinom</a:t>
            </a:r>
          </a:p>
          <a:p>
            <a:r>
              <a:rPr lang="hr-HR" dirty="0" smtClean="0"/>
              <a:t>visoko zloćudan, u obliku pojedinačnog čvora</a:t>
            </a:r>
          </a:p>
          <a:p>
            <a:r>
              <a:rPr lang="hr-HR" dirty="0" smtClean="0"/>
              <a:t>oba spola podjednako</a:t>
            </a:r>
          </a:p>
          <a:p>
            <a:r>
              <a:rPr lang="hr-HR" dirty="0" smtClean="0"/>
              <a:t>klinički sličan mikstusu; spor rast</a:t>
            </a:r>
          </a:p>
          <a:p>
            <a:r>
              <a:rPr lang="hr-HR" dirty="0" smtClean="0"/>
              <a:t>agresivniji oblik- naginje recidivima i metastazama</a:t>
            </a:r>
          </a:p>
          <a:p>
            <a:r>
              <a:rPr lang="hr-HR" dirty="0" smtClean="0"/>
              <a:t>rijetko pareza facijalisa</a:t>
            </a:r>
          </a:p>
          <a:p>
            <a:r>
              <a:rPr lang="hr-HR" dirty="0" smtClean="0"/>
              <a:t>raste iz seroznih stanica žlijezde (adenoidocistični iz stanica sluznice)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696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Planocelularni karcinom</a:t>
            </a:r>
          </a:p>
          <a:p>
            <a:r>
              <a:rPr lang="hr-HR" dirty="0" smtClean="0"/>
              <a:t>iz epitela duktalnog sustava žlijezde (razlika od karcinoma iz kože iznad parotide)</a:t>
            </a:r>
          </a:p>
          <a:p>
            <a:r>
              <a:rPr lang="hr-HR" dirty="0" smtClean="0"/>
              <a:t>češći kod M., u parotidi najčešći, iza 70.g</a:t>
            </a:r>
          </a:p>
          <a:p>
            <a:r>
              <a:rPr lang="hr-HR" dirty="0" smtClean="0"/>
              <a:t>česta paraliza facijalisa</a:t>
            </a:r>
          </a:p>
          <a:p>
            <a:r>
              <a:rPr lang="hr-HR" dirty="0" smtClean="0"/>
              <a:t>zloćudan, tvrd, pričvršćen za kožu i podlogu</a:t>
            </a:r>
          </a:p>
          <a:p>
            <a:r>
              <a:rPr lang="hr-HR" dirty="0" smtClean="0"/>
              <a:t>nejasan rub, nije inkapsuliran, infiltrativni rast</a:t>
            </a:r>
          </a:p>
          <a:p>
            <a:r>
              <a:rPr lang="hr-HR" dirty="0" smtClean="0"/>
              <a:t>česti recidivi, metastaze na vratu ili udaljene</a:t>
            </a:r>
          </a:p>
          <a:p>
            <a:r>
              <a:rPr lang="hr-HR" dirty="0" smtClean="0"/>
              <a:t>slabo petogodišnje preživljenje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68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3"/>
            <a:ext cx="4323432" cy="5459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Mukoepidermoidni karcinom</a:t>
            </a:r>
          </a:p>
          <a:p>
            <a:r>
              <a:rPr lang="hr-HR" dirty="0" smtClean="0"/>
              <a:t>duktalnog podrijetla </a:t>
            </a:r>
          </a:p>
          <a:p>
            <a:r>
              <a:rPr lang="hr-HR" dirty="0" smtClean="0"/>
              <a:t>2 vrste: malog i velikog stupnja zloćudnosti</a:t>
            </a:r>
          </a:p>
          <a:p>
            <a:pPr marL="582930" indent="-514350">
              <a:buFont typeface="+mj-lt"/>
              <a:buAutoNum type="arabicPeriod"/>
            </a:pPr>
            <a:r>
              <a:rPr lang="hr-HR" dirty="0" smtClean="0"/>
              <a:t>nalik mikstusu i sporog rasta, stanice sluznice, bez pareze ličnog ž.</a:t>
            </a:r>
          </a:p>
          <a:p>
            <a:pPr marL="582930" indent="-514350">
              <a:buFont typeface="+mj-lt"/>
              <a:buAutoNum type="arabicPeriod"/>
            </a:pPr>
            <a:r>
              <a:rPr lang="hr-HR" dirty="0" smtClean="0"/>
              <a:t>kao planocelularni, metastaze regionalno i udaljeno, epidermoidne stanice, moguće pareze</a:t>
            </a:r>
          </a:p>
          <a:p>
            <a:r>
              <a:rPr lang="hr-HR" dirty="0" smtClean="0"/>
              <a:t>oba spola jednako</a:t>
            </a:r>
          </a:p>
          <a:p>
            <a:r>
              <a:rPr lang="hr-HR" dirty="0" smtClean="0"/>
              <a:t>uglavnom parotida zahvaćena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54" y="1772816"/>
            <a:ext cx="4936926" cy="3702695"/>
          </a:xfrm>
        </p:spPr>
      </p:pic>
    </p:spTree>
    <p:extLst>
      <p:ext uri="{BB962C8B-B14F-4D97-AF65-F5344CB8AC3E}">
        <p14:creationId xmlns:p14="http://schemas.microsoft.com/office/powerpoint/2010/main" val="38755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Sarkom</a:t>
            </a:r>
          </a:p>
          <a:p>
            <a:r>
              <a:rPr lang="hr-HR" dirty="0" smtClean="0"/>
              <a:t>rijedak u žl.slinovnicama</a:t>
            </a:r>
          </a:p>
          <a:p>
            <a:r>
              <a:rPr lang="hr-HR" dirty="0" smtClean="0"/>
              <a:t>radiorezistentan, široko radikalno odstranjenje</a:t>
            </a:r>
          </a:p>
          <a:p>
            <a:r>
              <a:rPr lang="hr-HR" dirty="0" smtClean="0"/>
              <a:t>česti lokalni recidivi</a:t>
            </a:r>
          </a:p>
          <a:p>
            <a:r>
              <a:rPr lang="hr-HR" dirty="0" smtClean="0"/>
              <a:t>rijetke udaljene metastaze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4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Rijetki tumori žlijezda slinovnica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00B0F0"/>
                </a:solidFill>
              </a:rPr>
              <a:t>Limfangiomi</a:t>
            </a:r>
          </a:p>
          <a:p>
            <a:r>
              <a:rPr lang="hr-HR" dirty="0" smtClean="0"/>
              <a:t>dobroćudne i cistične, nekad kavernozne tvorbe limfatičnog podrijetla</a:t>
            </a:r>
          </a:p>
          <a:p>
            <a:r>
              <a:rPr lang="hr-HR" dirty="0" smtClean="0"/>
              <a:t>u fetalnom razdoblju poremećaj razvoja te posljedično stvaranje cističnih tvorbi</a:t>
            </a:r>
          </a:p>
          <a:p>
            <a:r>
              <a:rPr lang="hr-HR" dirty="0" smtClean="0"/>
              <a:t>u početku podsjeća na hemangiom</a:t>
            </a:r>
          </a:p>
          <a:p>
            <a:r>
              <a:rPr lang="hr-HR" dirty="0" smtClean="0"/>
              <a:t>‘’cistični higromi’’- spužvasti, stlačivi, difuznih rubova</a:t>
            </a:r>
          </a:p>
          <a:p>
            <a:r>
              <a:rPr lang="hr-HR" dirty="0" smtClean="0"/>
              <a:t>mogu zahvatiti velike površine vrata ili se širit u medijastinum i bazu usne š.</a:t>
            </a:r>
          </a:p>
          <a:p>
            <a:r>
              <a:rPr lang="hr-HR" dirty="0" smtClean="0"/>
              <a:t>širenje na okolne organe, dišna opstrukcija, hemoragija i upala- kirurški zahvat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351205" cy="3263404"/>
          </a:xfrm>
        </p:spPr>
      </p:pic>
    </p:spTree>
    <p:extLst>
      <p:ext uri="{BB962C8B-B14F-4D97-AF65-F5344CB8AC3E}">
        <p14:creationId xmlns:p14="http://schemas.microsoft.com/office/powerpoint/2010/main" val="23675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Hemangiomi</a:t>
            </a:r>
          </a:p>
          <a:p>
            <a:r>
              <a:rPr lang="hr-HR" dirty="0" smtClean="0"/>
              <a:t>češći od limfangioma, u parotidi</a:t>
            </a:r>
          </a:p>
          <a:p>
            <a:r>
              <a:rPr lang="hr-HR" dirty="0" smtClean="0"/>
              <a:t>dojenčad i djeca</a:t>
            </a:r>
          </a:p>
          <a:p>
            <a:r>
              <a:rPr lang="hr-HR" dirty="0" smtClean="0"/>
              <a:t>difuzan rast ispod angulusa mandibule, širenje u vrat, brz rast- elevacija uške, proširenje obraza, obliteracija zvukovoda</a:t>
            </a:r>
          </a:p>
          <a:p>
            <a:r>
              <a:rPr lang="hr-HR" dirty="0" smtClean="0"/>
              <a:t>plava koža- kavernozna komponenta i pritisak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/>
              <a:t>sporog rasta,spužvasti i kavernozni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/>
              <a:t>brzog rasta, tvrdi i stanični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/>
              <a:t>arterio-venske fistule s vrlo brzim fazama rasta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38" y="2128044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40554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</p:spPr>
        <p:txBody>
          <a:bodyPr/>
          <a:lstStyle/>
          <a:p>
            <a:r>
              <a:rPr lang="hr-HR" dirty="0" smtClean="0"/>
              <a:t>konzervativno liječenje</a:t>
            </a:r>
          </a:p>
          <a:p>
            <a:r>
              <a:rPr lang="hr-HR" dirty="0" smtClean="0"/>
              <a:t>operativno u slučaju pritiska na vitalne anatomske tvorbe (a-v fistule, pritisak na srce)</a:t>
            </a:r>
          </a:p>
          <a:p>
            <a:r>
              <a:rPr lang="hr-HR" dirty="0" smtClean="0"/>
              <a:t>primjena steroida (5mg/kg 2 tjedna), ligatura vanjske karotide te zračenje (5-6 Gy)</a:t>
            </a:r>
          </a:p>
          <a:p>
            <a:r>
              <a:rPr lang="hr-HR" dirty="0" smtClean="0"/>
              <a:t>u slučaju operacije, čekati završetak akutne faze rasta (sprječavanje recidiva, hemoragije te ozljede ličnog ž.)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09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Ranula</a:t>
            </a:r>
          </a:p>
          <a:p>
            <a:r>
              <a:rPr lang="hr-HR" dirty="0" smtClean="0"/>
              <a:t>dobroćudna, bezbolna i mekana cistična tvorba na bazi usne š.</a:t>
            </a:r>
          </a:p>
          <a:p>
            <a:r>
              <a:rPr lang="hr-HR" dirty="0" smtClean="0"/>
              <a:t>povećanje, dišna opstrukcija</a:t>
            </a:r>
          </a:p>
          <a:p>
            <a:r>
              <a:rPr lang="hr-HR" dirty="0" smtClean="0"/>
              <a:t>unilokularna, gusta sluz (plava boja)</a:t>
            </a:r>
          </a:p>
          <a:p>
            <a:r>
              <a:rPr lang="hr-HR" dirty="0" smtClean="0"/>
              <a:t>‘’retencijski tip’’- opstrukcijom sublingvalne žl.</a:t>
            </a:r>
          </a:p>
          <a:p>
            <a:r>
              <a:rPr lang="hr-HR" dirty="0" smtClean="0"/>
              <a:t>kirurško liječenje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046820" cy="2750573"/>
          </a:xfrm>
        </p:spPr>
      </p:pic>
    </p:spTree>
    <p:extLst>
      <p:ext uri="{BB962C8B-B14F-4D97-AF65-F5344CB8AC3E}">
        <p14:creationId xmlns:p14="http://schemas.microsoft.com/office/powerpoint/2010/main" val="23642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Liječenje tumora i drugih bolesti žlijezda slinovnica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poboljšane kirurške tehnike</a:t>
            </a:r>
          </a:p>
          <a:p>
            <a:r>
              <a:rPr lang="hr-HR" dirty="0" smtClean="0"/>
              <a:t>tumori, kornične upale, degenerativne promjene u žljezdama</a:t>
            </a:r>
          </a:p>
          <a:p>
            <a:r>
              <a:rPr lang="hr-HR" dirty="0" smtClean="0"/>
              <a:t>najčešće površinska ili lateralna lobektomija</a:t>
            </a:r>
          </a:p>
          <a:p>
            <a:r>
              <a:rPr lang="hr-HR" dirty="0" smtClean="0"/>
              <a:t>rjeđe potpuna parotidektomija, radikalna resekcija vrata, radikalna disekcija sa žrtvovanjem ličnog ž.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17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Virusni sijaloadenitisi- MUMPS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412777"/>
            <a:ext cx="4611712" cy="4883688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akutna, zarazna, virusna bolest</a:t>
            </a:r>
          </a:p>
          <a:p>
            <a:r>
              <a:rPr lang="hr-HR" dirty="0" smtClean="0"/>
              <a:t>primarno zahvaća slinovnice (najč. parotidu)</a:t>
            </a:r>
          </a:p>
          <a:p>
            <a:r>
              <a:rPr lang="hr-HR" dirty="0" smtClean="0"/>
              <a:t>najč. bolest žl. slinovnica</a:t>
            </a:r>
          </a:p>
          <a:p>
            <a:r>
              <a:rPr lang="hr-HR" dirty="0" smtClean="0"/>
              <a:t>endemska ( umjerena klima, kasna zima i ljeto)</a:t>
            </a:r>
          </a:p>
          <a:p>
            <a:r>
              <a:rPr lang="hr-HR" dirty="0" smtClean="0"/>
              <a:t>prenošenje kapljično i kontaktom</a:t>
            </a:r>
          </a:p>
          <a:p>
            <a:r>
              <a:rPr lang="hr-HR" dirty="0" smtClean="0"/>
              <a:t>porast t°, glavobolja, bolni otok žl. (max.u prva 2 dana)</a:t>
            </a:r>
          </a:p>
          <a:p>
            <a:r>
              <a:rPr lang="hr-HR" dirty="0" smtClean="0"/>
              <a:t>komplikacije: orhitis, oforitis</a:t>
            </a:r>
          </a:p>
          <a:p>
            <a:r>
              <a:rPr lang="hr-HR" dirty="0" smtClean="0"/>
              <a:t>liječenje: simptomatsko uz izolaciju( 6-10 d)</a:t>
            </a:r>
          </a:p>
          <a:p>
            <a:r>
              <a:rPr lang="hr-HR" dirty="0" smtClean="0"/>
              <a:t>trajna imunost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88840"/>
            <a:ext cx="3461196" cy="3461196"/>
          </a:xfrm>
        </p:spPr>
      </p:pic>
    </p:spTree>
    <p:extLst>
      <p:ext uri="{BB962C8B-B14F-4D97-AF65-F5344CB8AC3E}">
        <p14:creationId xmlns:p14="http://schemas.microsoft.com/office/powerpoint/2010/main" val="779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radioterapija- metastaze i palijativna skrb</a:t>
            </a:r>
          </a:p>
          <a:p>
            <a:r>
              <a:rPr lang="hr-HR" dirty="0" smtClean="0"/>
              <a:t>zloćudni tumor mikstus- najslabiji odgovor</a:t>
            </a:r>
          </a:p>
          <a:p>
            <a:r>
              <a:rPr lang="hr-HR" dirty="0" smtClean="0"/>
              <a:t>cilindrom- radiosenzitivan</a:t>
            </a:r>
          </a:p>
          <a:p>
            <a:r>
              <a:rPr lang="hr-HR" dirty="0" smtClean="0"/>
              <a:t>zloćudni tumori- poptuno odstranjenje žlijezde zajedno s kožom te radikalnom disekcijom vrata (ako su povećani limfni čvorovi)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37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Sjögrenov sindrom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autoimuni poremećaj</a:t>
            </a:r>
          </a:p>
          <a:p>
            <a:r>
              <a:rPr lang="hr-HR" dirty="0" smtClean="0"/>
              <a:t>primarni (egzokrine žl.) i sekundarni (s bolestima vezivnog tkiva)</a:t>
            </a:r>
          </a:p>
          <a:p>
            <a:r>
              <a:rPr lang="hr-HR" dirty="0" smtClean="0"/>
              <a:t>suhoća usta i suhi keratokonjuktivitis</a:t>
            </a:r>
          </a:p>
          <a:p>
            <a:r>
              <a:rPr lang="hr-HR" dirty="0" smtClean="0"/>
              <a:t>u sekundarnom- reumatoidni artritis, SLE...</a:t>
            </a:r>
          </a:p>
          <a:p>
            <a:r>
              <a:rPr lang="hr-HR" dirty="0" smtClean="0"/>
              <a:t>otok žlijezda, bakterijska superinfekcija</a:t>
            </a:r>
          </a:p>
          <a:p>
            <a:r>
              <a:rPr lang="hr-HR" dirty="0" smtClean="0"/>
              <a:t>karakteristična kl.slika, biopsija slinovnica</a:t>
            </a:r>
          </a:p>
          <a:p>
            <a:r>
              <a:rPr lang="hr-HR" dirty="0" smtClean="0"/>
              <a:t>simptomatsko liječenje; umjetne suze</a:t>
            </a:r>
          </a:p>
          <a:p>
            <a:r>
              <a:rPr lang="hr-HR" dirty="0" smtClean="0"/>
              <a:t>glukokortikoidi i imunosupresivi (sekundarni)</a:t>
            </a:r>
          </a:p>
        </p:txBody>
      </p:sp>
    </p:spTree>
    <p:extLst>
      <p:ext uri="{BB962C8B-B14F-4D97-AF65-F5344CB8AC3E}">
        <p14:creationId xmlns:p14="http://schemas.microsoft.com/office/powerpoint/2010/main" val="11178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pozornosti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2170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Bakterijski sijaloadenitisi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bolni otok i smanjeno lučenje sline (mutna i gusta s upalnim infiltratom)</a:t>
            </a:r>
          </a:p>
          <a:p>
            <a:r>
              <a:rPr lang="hr-HR" dirty="0" smtClean="0"/>
              <a:t>povećanje bikarbonata (razlikovanje upalnog procesa)</a:t>
            </a:r>
          </a:p>
          <a:p>
            <a:endParaRPr lang="hr-H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01690"/>
            <a:ext cx="2448272" cy="34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Akutni supurativni sijaloadenitis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556793"/>
            <a:ext cx="4827736" cy="4739672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retrogradnom infekcijom žlijezde iz usne š. kroz njezin izvodni kanal</a:t>
            </a:r>
          </a:p>
          <a:p>
            <a:r>
              <a:rPr lang="hr-HR" dirty="0" smtClean="0"/>
              <a:t>imunodeficijentni organizam, nedostatna oralna higijena, hiposalivacija, kronični bolesnici, postoperativno stanje</a:t>
            </a:r>
          </a:p>
          <a:p>
            <a:r>
              <a:rPr lang="hr-HR" dirty="0" smtClean="0"/>
              <a:t>penicilin otporan S.aureus, S.viridans, S.haemolythicus, Pneumococcus (u usnoj š. i  odvodnim kanalima žlijezda)</a:t>
            </a: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8"/>
            <a:ext cx="2880320" cy="2166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1"/>
            <a:ext cx="2764116" cy="172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464496" cy="538774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jednostran/ obostran bolan otok žlijezde</a:t>
            </a:r>
          </a:p>
          <a:p>
            <a:r>
              <a:rPr lang="hr-HR" dirty="0" smtClean="0"/>
              <a:t>povišena t°, leukocitoza, trizmus, malaksalost, gubitak teka</a:t>
            </a:r>
          </a:p>
          <a:p>
            <a:r>
              <a:rPr lang="hr-HR" dirty="0" smtClean="0"/>
              <a:t>koža iznad otekline- nategnuta, toplija, crvena</a:t>
            </a:r>
            <a:endParaRPr lang="hr-HR" dirty="0"/>
          </a:p>
          <a:p>
            <a:r>
              <a:rPr lang="hr-HR" dirty="0" smtClean="0"/>
              <a:t>iz izvodnog kanala moguće iscijediti gnoj</a:t>
            </a:r>
          </a:p>
          <a:p>
            <a:r>
              <a:rPr lang="hr-HR" dirty="0" smtClean="0"/>
              <a:t>kirurški zahvat u slučaju fluktuacije</a:t>
            </a:r>
          </a:p>
          <a:p>
            <a:r>
              <a:rPr lang="hr-HR" dirty="0" smtClean="0"/>
              <a:t>antibiotici, rehidratacija, redovita njega usne š.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743325" cy="2495550"/>
          </a:xfrm>
        </p:spPr>
      </p:pic>
    </p:spTree>
    <p:extLst>
      <p:ext uri="{BB962C8B-B14F-4D97-AF65-F5344CB8AC3E}">
        <p14:creationId xmlns:p14="http://schemas.microsoft.com/office/powerpoint/2010/main" val="30600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Kronični sijaloadenitis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najč. </a:t>
            </a: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submandibularna žl</a:t>
            </a:r>
            <a:r>
              <a:rPr lang="hr-HR" dirty="0" smtClean="0"/>
              <a:t>. (opstrukcija duktusa ili neliječena ak.upala)</a:t>
            </a:r>
          </a:p>
          <a:p>
            <a:r>
              <a:rPr lang="hr-HR" dirty="0" smtClean="0"/>
              <a:t>jednostrani otok, bolovi preaurikularno te u retro- i submandibularnom području</a:t>
            </a:r>
          </a:p>
          <a:p>
            <a:r>
              <a:rPr lang="hr-HR" dirty="0" smtClean="0"/>
              <a:t>ušće duktusa- crveno i zadebljano, pritiskom istječe gnojni sadržaj (slan)</a:t>
            </a:r>
          </a:p>
          <a:p>
            <a:r>
              <a:rPr lang="hr-HR" dirty="0" smtClean="0"/>
              <a:t>sijalografija- proširenje duktusa</a:t>
            </a:r>
          </a:p>
          <a:p>
            <a:r>
              <a:rPr lang="hr-HR" dirty="0" smtClean="0"/>
              <a:t>kirurško (kamenci), antibiotici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0435"/>
            <a:ext cx="4191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Tuberkulozni sijaloadenitis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rijetko u žl.slinovnicama (parotida)</a:t>
            </a:r>
          </a:p>
          <a:p>
            <a:r>
              <a:rPr lang="hr-HR" dirty="0" smtClean="0"/>
              <a:t>upala, jednostrani BEZBOLNI otok</a:t>
            </a:r>
          </a:p>
          <a:p>
            <a:r>
              <a:rPr lang="hr-HR" dirty="0" smtClean="0"/>
              <a:t>otvrdnuće žlijezde</a:t>
            </a:r>
          </a:p>
          <a:p>
            <a:r>
              <a:rPr lang="hr-HR" dirty="0" smtClean="0"/>
              <a:t>iz duktusa nema iscjetka</a:t>
            </a:r>
          </a:p>
          <a:p>
            <a:r>
              <a:rPr lang="hr-HR" dirty="0" smtClean="0"/>
              <a:t>sijalogram: normalan nalaz/ nepravilno nakupljanje kontrastnog medija ili proširenje duktusa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28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Aktinomikoza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Actinomyces israeli, sa sluznice usne š.</a:t>
            </a:r>
          </a:p>
          <a:p>
            <a:r>
              <a:rPr lang="hr-HR" dirty="0" smtClean="0"/>
              <a:t>kronični upalni proces (tvrd i bezbolan)</a:t>
            </a:r>
          </a:p>
          <a:p>
            <a:r>
              <a:rPr lang="hr-HR" dirty="0" smtClean="0"/>
              <a:t>koža plavkastocrvena i nepomična</a:t>
            </a:r>
          </a:p>
          <a:p>
            <a:r>
              <a:rPr lang="hr-HR" dirty="0" smtClean="0"/>
              <a:t>stvaranje malih apscesa s gnojnim sadržajem (kolonije)</a:t>
            </a:r>
          </a:p>
          <a:p>
            <a:r>
              <a:rPr lang="hr-HR" dirty="0" smtClean="0"/>
              <a:t>iz submandibularne moguće širenje u parotidnu žl.</a:t>
            </a:r>
          </a:p>
          <a:p>
            <a:r>
              <a:rPr lang="hr-HR" dirty="0" smtClean="0"/>
              <a:t>penicilin, tetraciklin, kirurška ekstripacija</a:t>
            </a:r>
          </a:p>
          <a:p>
            <a:r>
              <a:rPr lang="hr-HR" dirty="0" smtClean="0"/>
              <a:t>mikroskopska i patohistološka pretraga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00" y="1700808"/>
            <a:ext cx="4740000" cy="4188670"/>
          </a:xfrm>
        </p:spPr>
      </p:pic>
    </p:spTree>
    <p:extLst>
      <p:ext uri="{BB962C8B-B14F-4D97-AF65-F5344CB8AC3E}">
        <p14:creationId xmlns:p14="http://schemas.microsoft.com/office/powerpoint/2010/main" val="3507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357</TotalTime>
  <Words>1211</Words>
  <Application>Microsoft Office PowerPoint</Application>
  <PresentationFormat>On-screen Show (4:3)</PresentationFormat>
  <Paragraphs>182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Metro</vt:lpstr>
      <vt:lpstr>Bolesti žlijezda slinovnica</vt:lpstr>
      <vt:lpstr>UPALE SLINOVNICA</vt:lpstr>
      <vt:lpstr>Virusni sijaloadenitisi- MUMPS</vt:lpstr>
      <vt:lpstr>Bakterijski sijaloadenitisi</vt:lpstr>
      <vt:lpstr>Akutni supurativni sijaloadenitis</vt:lpstr>
      <vt:lpstr>PowerPoint Presentation</vt:lpstr>
      <vt:lpstr>Kronični sijaloadenitis</vt:lpstr>
      <vt:lpstr>Tuberkulozni sijaloadenitis</vt:lpstr>
      <vt:lpstr>Aktinomikoza</vt:lpstr>
      <vt:lpstr>Radijacijski sijaloadenitis</vt:lpstr>
      <vt:lpstr>Elektrolitski sijaloadenitis</vt:lpstr>
      <vt:lpstr>PowerPoint Presentation</vt:lpstr>
      <vt:lpstr>Simptomi sijalolitijaze</vt:lpstr>
      <vt:lpstr>TUMORI ŽLIJEZDA SLINOVNICA</vt:lpstr>
      <vt:lpstr>Dobroćudni tumori</vt:lpstr>
      <vt:lpstr>PowerPoint Presentation</vt:lpstr>
      <vt:lpstr>PowerPoint Presentation</vt:lpstr>
      <vt:lpstr>PowerPoint Presentation</vt:lpstr>
      <vt:lpstr>Zloćudni tumori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Rijetki tumori žlijezda slinovnica</vt:lpstr>
      <vt:lpstr>PowerPoint Presentation</vt:lpstr>
      <vt:lpstr>PowerPoint Presentation</vt:lpstr>
      <vt:lpstr>PowerPoint Presentation</vt:lpstr>
      <vt:lpstr>Liječenje tumora i drugih bolesti žlijezda slinovnica</vt:lpstr>
      <vt:lpstr>PowerPoint Presentation</vt:lpstr>
      <vt:lpstr>Sjögrenov sindrom</vt:lpstr>
      <vt:lpstr>hvala na pozornosti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Fani</dc:creator>
  <cp:lastModifiedBy>Fani</cp:lastModifiedBy>
  <cp:revision>52</cp:revision>
  <dcterms:created xsi:type="dcterms:W3CDTF">2013-01-28T18:05:52Z</dcterms:created>
  <dcterms:modified xsi:type="dcterms:W3CDTF">2013-01-29T00:03:20Z</dcterms:modified>
</cp:coreProperties>
</file>